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9" r:id="rId4"/>
    <p:sldId id="287" r:id="rId5"/>
    <p:sldId id="28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136AF-716A-4818-980A-4761FA24ED49}">
          <p14:sldIdLst>
            <p14:sldId id="257"/>
            <p14:sldId id="261"/>
            <p14:sldId id="269"/>
            <p14:sldId id="287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E9"/>
    <a:srgbClr val="000000"/>
    <a:srgbClr val="F72D4F"/>
    <a:srgbClr val="FF0000"/>
    <a:srgbClr val="52D6B7"/>
    <a:srgbClr val="BFABFF"/>
    <a:srgbClr val="FFC761"/>
    <a:srgbClr val="51D4D7"/>
    <a:srgbClr val="BFBFB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47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654" y="1255362"/>
            <a:ext cx="7343963" cy="1670127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200" b="1" dirty="0">
                <a:latin typeface="TT Norms ExtraBold" panose="02000503040000020004" pitchFamily="50" charset="-52"/>
              </a:rPr>
              <a:t>ПРИЕМ ЗАЯВЛЕНИЙ И</a:t>
            </a:r>
            <a:br>
              <a:rPr lang="ru-RU" sz="4200" b="1" dirty="0">
                <a:latin typeface="TT Norms ExtraBold" panose="02000503040000020004" pitchFamily="50" charset="-52"/>
              </a:rPr>
            </a:br>
            <a:r>
              <a:rPr lang="ru-RU" sz="4200" b="1" dirty="0">
                <a:latin typeface="TT Norms ExtraBold" panose="02000503040000020004" pitchFamily="50" charset="-52"/>
              </a:rPr>
              <a:t>ЗАЧИСЛЕНИЕ В 1</a:t>
            </a:r>
            <a:r>
              <a:rPr lang="en-US" sz="4200" b="1" dirty="0">
                <a:latin typeface="TT Norms ExtraBold" panose="02000503040000020004" pitchFamily="50" charset="-52"/>
              </a:rPr>
              <a:t> </a:t>
            </a:r>
            <a:r>
              <a:rPr lang="ru-RU" sz="4200" b="1" dirty="0">
                <a:latin typeface="TT Norms ExtraBold" panose="02000503040000020004" pitchFamily="50" charset="-52"/>
              </a:rPr>
              <a:t>КЛАСС</a:t>
            </a:r>
            <a:r>
              <a:rPr lang="en-US" sz="4200" b="1" dirty="0">
                <a:latin typeface="TT Norms ExtraBold" panose="02000503040000020004" pitchFamily="50" charset="-52"/>
              </a:rPr>
              <a:t/>
            </a:r>
            <a:br>
              <a:rPr lang="en-US" sz="4200" b="1" dirty="0">
                <a:latin typeface="TT Norms ExtraBold" panose="02000503040000020004" pitchFamily="50" charset="-52"/>
              </a:rPr>
            </a:br>
            <a:r>
              <a:rPr lang="ru-RU" sz="3300" dirty="0">
                <a:latin typeface="TT Norms Regular" pitchFamily="50" charset="-52"/>
              </a:rPr>
              <a:t>В МУНИЦИПАЛЬНЫЕ</a:t>
            </a:r>
            <a:br>
              <a:rPr lang="ru-RU" sz="3300" dirty="0">
                <a:latin typeface="TT Norms Regular" pitchFamily="50" charset="-52"/>
              </a:rPr>
            </a:br>
            <a:r>
              <a:rPr lang="ru-RU" sz="3300" dirty="0">
                <a:latin typeface="TT Norms Regular" pitchFamily="50" charset="-52"/>
              </a:rPr>
              <a:t>ОБРАЗОВАТЕЛЬНЫЕ ОРГАНИЗАЦИИ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654" y="3942253"/>
            <a:ext cx="4966320" cy="29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Министерство образования и науки Амурской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411967"/>
            <a:ext cx="738570" cy="8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57862" y="325381"/>
            <a:ext cx="7848936" cy="87793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600" b="1" dirty="0">
                <a:latin typeface="TT Norms ExtraBold" panose="02000503040000020004" pitchFamily="50" charset="-52"/>
              </a:rPr>
              <a:t>Схема предоставления услуги «</a:t>
            </a:r>
            <a:r>
              <a:rPr lang="ru-RU" sz="3600" b="1" dirty="0" smtClean="0">
                <a:latin typeface="TT Norms ExtraBold" panose="02000503040000020004" pitchFamily="50" charset="-52"/>
              </a:rPr>
              <a:t>Зачисление </a:t>
            </a:r>
            <a:r>
              <a:rPr lang="ru-RU" sz="3600" b="1" dirty="0">
                <a:latin typeface="TT Norms ExtraBold" panose="02000503040000020004" pitchFamily="50" charset="-52"/>
              </a:rPr>
              <a:t>в 1 класс»</a:t>
            </a:r>
            <a:endParaRPr lang="ru-RU" sz="3600" dirty="0">
              <a:latin typeface="TT Norms Regular" panose="02000503030000020003" pitchFamily="50" charset="-5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29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850977" y="44385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2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49B1E9-51AE-4DE2-8E58-EC15ED87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2" y="1201542"/>
            <a:ext cx="8405469" cy="32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8921" y="252342"/>
            <a:ext cx="7195144" cy="495660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latin typeface="TT Norms ExtraBold" panose="02000503040000020004" pitchFamily="50" charset="-52"/>
              </a:rPr>
              <a:t>Портал образовательных услуг</a:t>
            </a:r>
            <a:endParaRPr lang="ru-RU" sz="3600" dirty="0">
              <a:latin typeface="TT Norms Regular" panose="02000503030000020003" pitchFamily="50" charset="-52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3932" y="1467606"/>
            <a:ext cx="3536482" cy="2096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r>
              <a:rPr lang="ru-RU" sz="1800" dirty="0"/>
              <a:t>Заявителю для подачи заявления необходимо перейти по ссылке - </a:t>
            </a:r>
            <a:r>
              <a:rPr lang="ru-RU" sz="1800" dirty="0">
                <a:solidFill>
                  <a:srgbClr val="1962E9"/>
                </a:solidFill>
              </a:rPr>
              <a:t>https://portal.obramur.ru </a:t>
            </a:r>
            <a:r>
              <a:rPr lang="ru-RU" sz="1800" dirty="0"/>
              <a:t>или навести камеру на QR-код для перехода на </a:t>
            </a:r>
            <a:r>
              <a:rPr lang="ru-RU" sz="1800" dirty="0" smtClean="0"/>
              <a:t>сайт</a:t>
            </a:r>
            <a:endParaRPr lang="ru-RU" sz="1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24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50977" y="44385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3B06740-E41F-4638-A3D8-079F42AC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01" y="1272504"/>
            <a:ext cx="2725464" cy="27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2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1736" y="294791"/>
            <a:ext cx="7195144" cy="495660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latin typeface="TT Norms ExtraBold" panose="02000503040000020004" pitchFamily="50" charset="-52"/>
              </a:rPr>
              <a:t>Портал образовательных услуг</a:t>
            </a:r>
            <a:endParaRPr lang="ru-RU" sz="3600" dirty="0">
              <a:latin typeface="TT Norms Regular" panose="02000503030000020003" pitchFamily="50" charset="-52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2120" y="1478733"/>
            <a:ext cx="2473734" cy="2751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r>
              <a:rPr lang="ru-RU" sz="1400" dirty="0"/>
              <a:t>Заявителю на портале образовательных услуг необходимо</a:t>
            </a:r>
          </a:p>
          <a:p>
            <a:r>
              <a:rPr lang="ru-RU" sz="1400" dirty="0"/>
              <a:t>авторизоваться через ГОСУСЛУГИ       </a:t>
            </a:r>
            <a:r>
              <a:rPr lang="ru-RU" sz="1400" dirty="0" smtClean="0"/>
              <a:t>, </a:t>
            </a:r>
            <a:r>
              <a:rPr lang="ru-RU" sz="1400" dirty="0"/>
              <a:t>нажав на </a:t>
            </a:r>
            <a:r>
              <a:rPr lang="ru-RU" sz="1400" dirty="0">
                <a:solidFill>
                  <a:srgbClr val="FF0000"/>
                </a:solidFill>
              </a:rPr>
              <a:t>«Вход в личный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кабинет</a:t>
            </a:r>
            <a:r>
              <a:rPr lang="ru-RU" sz="14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1400" dirty="0" smtClean="0"/>
              <a:t>После </a:t>
            </a:r>
            <a:r>
              <a:rPr lang="ru-RU" sz="1400" dirty="0"/>
              <a:t>этого для подачи заявления в общеобразовательную</a:t>
            </a:r>
          </a:p>
          <a:p>
            <a:r>
              <a:rPr lang="ru-RU" sz="1400" dirty="0"/>
              <a:t>организацию </a:t>
            </a:r>
            <a:r>
              <a:rPr lang="ru-RU" sz="1400" dirty="0" smtClean="0"/>
              <a:t>необходимо перейти во вкладку </a:t>
            </a:r>
            <a:r>
              <a:rPr lang="ru-RU" sz="1400" dirty="0">
                <a:solidFill>
                  <a:srgbClr val="FF0000"/>
                </a:solidFill>
              </a:rPr>
              <a:t>«Регистрация </a:t>
            </a:r>
            <a:r>
              <a:rPr lang="ru-RU" sz="1400" dirty="0" smtClean="0">
                <a:solidFill>
                  <a:srgbClr val="FF0000"/>
                </a:solidFill>
              </a:rPr>
              <a:t>заявления»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24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50977" y="44385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4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DA1258-9C89-44C9-8B0B-D32B2A90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085" y="1365686"/>
            <a:ext cx="5035655" cy="2538277"/>
          </a:xfrm>
          <a:prstGeom prst="rect">
            <a:avLst/>
          </a:prstGeom>
        </p:spPr>
      </p:pic>
      <p:pic>
        <p:nvPicPr>
          <p:cNvPr id="1028" name="Picture 4" descr="Госуслуги - Apps on Google Play">
            <a:extLst>
              <a:ext uri="{FF2B5EF4-FFF2-40B4-BE49-F238E27FC236}">
                <a16:creationId xmlns="" xmlns:a16="http://schemas.microsoft.com/office/drawing/2014/main" id="{4B2B7D56-032B-4E0B-93CC-91C46AC2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55" y="2326191"/>
            <a:ext cx="249703" cy="2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7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522469"/>
          </a:xfrm>
          <a:prstGeom prst="rect">
            <a:avLst/>
          </a:prstGeom>
          <a:solidFill>
            <a:srgbClr val="196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801660" y="1875767"/>
            <a:ext cx="5540680" cy="49566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T Norms ExtraBold" panose="02000503040000020004" pitchFamily="50" charset="-52"/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2375314"/>
            <a:ext cx="5540680" cy="49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T Norms Regular" pitchFamily="50" charset="-52"/>
              </a:rPr>
              <a:t>www.obr.amurobl.ru</a:t>
            </a:r>
            <a:r>
              <a:rPr lang="en-US" sz="4000" dirty="0">
                <a:solidFill>
                  <a:schemeClr val="bg1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chemeClr val="bg1"/>
              </a:solidFill>
              <a:latin typeface="TT Norms Regular" pitchFamily="50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9" y="4650581"/>
            <a:ext cx="691307" cy="345270"/>
          </a:xfrm>
          <a:prstGeom prst="rect">
            <a:avLst/>
          </a:prstGeom>
        </p:spPr>
      </p:pic>
      <p:sp>
        <p:nvSpPr>
          <p:cNvPr id="15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99</Words>
  <Application>Microsoft Office PowerPoint</Application>
  <PresentationFormat>Экран (16:9)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ПРИЕМ ЗАЯВЛЕНИЙ И ЗАЧИСЛЕНИЕ В 1 КЛАСС В МУНИЦИПАЛЬНЫЕ ОБРАЗОВАТЕЛЬНЫЕ ОРГАНИЗАЦИИ</vt:lpstr>
      <vt:lpstr>Схема предоставления услуги «Зачисление в 1 класс»</vt:lpstr>
      <vt:lpstr>Портал образовательных услуг</vt:lpstr>
      <vt:lpstr>Портал образовательных услуг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minobr</cp:lastModifiedBy>
  <cp:revision>124</cp:revision>
  <dcterms:created xsi:type="dcterms:W3CDTF">2019-05-07T01:33:49Z</dcterms:created>
  <dcterms:modified xsi:type="dcterms:W3CDTF">2022-03-23T04:16:48Z</dcterms:modified>
</cp:coreProperties>
</file>